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0" r:id="rId3"/>
    <p:sldId id="294" r:id="rId4"/>
    <p:sldId id="298" r:id="rId5"/>
    <p:sldId id="309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95" r:id="rId15"/>
    <p:sldId id="307" r:id="rId16"/>
    <p:sldId id="308" r:id="rId17"/>
    <p:sldId id="284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D632A-615F-49C6-B2E3-DCBD9F3E4112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A22D4-A497-4A51-B26C-9FCCF6EBB9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2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B721-473C-06B0-1514-8101F6DBC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F1FE87-30B2-8A6A-942A-B7FCA9981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5CCDD-CFD7-15D3-CE16-B5E3593C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6C607-BE02-6673-A577-F718D46D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4A6E08-55BA-23E4-7D66-C54F6DED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6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2BA14-C490-DFB9-C5A1-CFC31C23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F6384C-A30B-55B4-801A-BFD6477AC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4D01D0-F904-2F05-93AA-D03276F6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9C620-73CB-981D-7C5C-919FCF11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A1F521-6EBA-9FDE-30A2-3055B02F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68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C3D31B-188D-9AB9-CB73-E06F8FD36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D78798-D9F9-DEE4-3B71-D7B2F72ED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6D8387-F993-2FC7-E58A-C6FB4FA9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E34F5-548F-9D9C-0189-5E47593C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A83AEC-C74A-5687-8A23-935A393E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0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36B15-7F40-EAE6-5BEC-37BDB42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CA320-9AD2-D305-ACEE-FA0219BB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3A6BF-9362-12EE-ADA1-B36FCC1C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7AA06-95EF-35BF-EEAC-AF917AF8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CEB02E-C1E4-E691-47C5-6E80569E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CE932-3512-9EA2-68B3-C56C6C3D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6709FC-8D4E-2E4A-6CD1-F22B150E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6AB17F-7AF4-E76D-7AE3-8ED3F106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33D2FD-7884-6727-C280-C209378E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04B063-45A7-E728-AE87-9F0507C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05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6C759-3B7B-C1F6-0337-A2E0698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3D3DFD-A92C-2065-B25D-3AA094EE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09D8D4-2BF1-3F04-486F-5F04E646A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F84D2F-3A37-4B2C-DD8F-0966F993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0CCFE0-CA70-1831-B8B6-E98C696B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C5FC57-F939-4DEC-3B49-0C6FB96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9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E6ED5-47AF-381E-4A3E-28043CA1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09A61F-2D65-25C9-42B9-6D4847C4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8B48EB-2C14-8475-8A08-DD21C5A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C74303-518C-62D9-D53E-5342FEACC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1AB49D-F2C7-9763-2B51-2CC07F6E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9EA635-42FA-7AB8-961E-3968AEB6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B56BEA-F29F-C29A-48E3-EE4A153D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4C62EC-192D-E524-BBCF-C91E29B6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2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8367E-59EE-E27E-4183-4F33376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E575A2-EB4F-5605-28E0-AADF7ACE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5434EE-1B57-AA57-3BFE-25F6ABC2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E90A75-4C62-AAB8-79F1-2813A9FF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6213BA-AFB8-366F-5389-09AB76855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36D92D-81CE-77F1-6CAA-4EFBDC91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A15B55-2E72-49E1-BC44-C02FCACB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52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87AC-176A-3557-80B5-7E42D76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582E4-6310-2309-D025-7CEC6AE5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FA3C18-B294-6DE9-8033-3FD4F7862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B2DAD7-6C98-517B-4EBB-25B75D3A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98ABFB-1813-7BDF-6C8F-BE17D51F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A6914F-A9D0-E7AE-6C84-AB0E80F5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7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B424E-D2C5-28D0-EDCA-5911C7C1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6995BC-BF6A-0F85-6A99-A2282B405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9E777F-9264-D53F-72A1-9188D36D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ECD8CA-9167-C568-2777-54D6C14E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152739-D84D-8F9A-9EDA-704E4A2F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B379DD-0095-8C54-77AA-E8A02CA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55CA64-1FA1-1FC6-880F-E361C850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343339-4BFA-39D2-9CD1-6D5EA98A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A845E-D7D5-AA33-6EF8-5D93AB5C1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C7F18-9B21-4774-AAB6-83EB5E20B3B3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ABC12-DEB8-3F4C-31E4-F7931D036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C7FB0-3BCD-803C-BF3E-53EC324F6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11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855CAA-B7B5-CBA7-BBF5-E64729FCA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3" y="320040"/>
            <a:ext cx="3899526" cy="6217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450215" algn="r"/>
            <a:r>
              <a:rPr lang="pt-BR" sz="3700" b="1" kern="1200" noProof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Caracterizando a atividade de code review no github</a:t>
            </a:r>
            <a:br>
              <a:rPr lang="pt-BR" sz="3700" kern="1200" noProof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</a:br>
            <a:endParaRPr lang="pt-BR" sz="3700" kern="1200" noProof="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DDB9F831-BEDC-0D4F-A35C-46FB64EA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7" y="814380"/>
            <a:ext cx="7090024" cy="19573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Laboratório de medição e experimentação</a:t>
            </a:r>
          </a:p>
          <a:p>
            <a:endParaRPr lang="pt-BR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Laboratório 03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7AFEAB-EAB3-DDA1-F1CF-6573196DDE9D}"/>
              </a:ext>
            </a:extLst>
          </p:cNvPr>
          <p:cNvSpPr txBox="1"/>
          <p:nvPr/>
        </p:nvSpPr>
        <p:spPr>
          <a:xfrm>
            <a:off x="4976030" y="3604151"/>
            <a:ext cx="5515862" cy="1810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b="1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Grupo 01: </a:t>
            </a:r>
            <a:endParaRPr lang="pt-BR" sz="2000" noProof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Nataniel Geraldo Mendes Peixoto 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Nelson de Campos Nolasco 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Rubia Coelho de Matos</a:t>
            </a:r>
            <a:r>
              <a:rPr lang="pt-BR" sz="2000" b="1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2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4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AA19-DAFA-143B-8365-3A899173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6BCD306-1D01-FA23-9E10-D1C7FC7EC1E1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83CC2D-0689-269C-B721-F9D719704FCA}"/>
              </a:ext>
            </a:extLst>
          </p:cNvPr>
          <p:cNvSpPr txBox="1"/>
          <p:nvPr/>
        </p:nvSpPr>
        <p:spPr>
          <a:xfrm>
            <a:off x="-40714" y="347830"/>
            <a:ext cx="12232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RQ06 -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tempo de análise dos PRs e o número de revisões 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D058D0-1123-4247-E58F-87792BFFDD7B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066CE1-9B9A-647F-608D-46D1BF233BFD}"/>
              </a:ext>
            </a:extLst>
          </p:cNvPr>
          <p:cNvSpPr txBox="1"/>
          <p:nvPr/>
        </p:nvSpPr>
        <p:spPr>
          <a:xfrm>
            <a:off x="4114615" y="5158304"/>
            <a:ext cx="38437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análise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0.2877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9F96BD-747F-24A1-1B33-82A31194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819380"/>
            <a:ext cx="5555057" cy="40942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0EEEE0-99E3-4565-023C-6DB8E420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994" y="824012"/>
            <a:ext cx="5927331" cy="4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0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0BEE6-01E8-2A19-667B-3F7B8D73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D7C0B0-4319-C6A0-D5F5-53279E3CA9DC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0E0484-5000-B618-5BB3-58CE0B0A24E0}"/>
              </a:ext>
            </a:extLst>
          </p:cNvPr>
          <p:cNvSpPr txBox="1"/>
          <p:nvPr/>
        </p:nvSpPr>
        <p:spPr>
          <a:xfrm>
            <a:off x="-40714" y="347830"/>
            <a:ext cx="12232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RQ07 -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a descrição dos PRs e o número de revisões realizadas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20A2C9-31F9-1CF0-3526-CC83B1B66208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A08AD45-11A0-B151-E6B5-E58963F630AE}"/>
              </a:ext>
            </a:extLst>
          </p:cNvPr>
          <p:cNvSpPr txBox="1"/>
          <p:nvPr/>
        </p:nvSpPr>
        <p:spPr>
          <a:xfrm>
            <a:off x="4114615" y="5158304"/>
            <a:ext cx="38437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Tamanho da descrição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0.0751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2.7356e-165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Insignificante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5013E36-9134-A631-66B0-923661DD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7" y="856267"/>
            <a:ext cx="5614987" cy="41830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AA6914C-177F-74AF-C6BC-7F9810D4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6" y="863544"/>
            <a:ext cx="5614987" cy="41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6B3B8-0A12-49EB-FC97-E3B5EA2ED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5A35268-B9D9-2F37-920E-2F257C12F8C8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BB2E4D-DBBC-6995-845E-76634723FE00}"/>
              </a:ext>
            </a:extLst>
          </p:cNvPr>
          <p:cNvSpPr txBox="1"/>
          <p:nvPr/>
        </p:nvSpPr>
        <p:spPr>
          <a:xfrm>
            <a:off x="-40714" y="347830"/>
            <a:ext cx="12232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RQ08 -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as interações nos PRs e o número de revisões realizadas 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D2D0C1-8925-0031-04F6-F06B7B734DC9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CAD087-C22A-1E3F-E071-B728F0A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319"/>
            <a:ext cx="12192000" cy="439185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308C5B-5247-EC6F-0CB7-19465280D7D4}"/>
              </a:ext>
            </a:extLst>
          </p:cNvPr>
          <p:cNvSpPr txBox="1"/>
          <p:nvPr/>
        </p:nvSpPr>
        <p:spPr>
          <a:xfrm>
            <a:off x="110613" y="5276977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Nº participantes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0.4342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Moderada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A9CA69-0166-74E6-FDA6-EA8B5B4735A9}"/>
              </a:ext>
            </a:extLst>
          </p:cNvPr>
          <p:cNvSpPr txBox="1"/>
          <p:nvPr/>
        </p:nvSpPr>
        <p:spPr>
          <a:xfrm>
            <a:off x="4145759" y="5276979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Nº comentários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0.2654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49C116-E4C3-C773-BAA6-27F1F067D3C6}"/>
              </a:ext>
            </a:extLst>
          </p:cNvPr>
          <p:cNvSpPr txBox="1"/>
          <p:nvPr/>
        </p:nvSpPr>
        <p:spPr>
          <a:xfrm>
            <a:off x="8024276" y="5262693"/>
            <a:ext cx="4048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Nº comentários de revisão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0.7801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Muito forte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</p:spTree>
    <p:extLst>
      <p:ext uri="{BB962C8B-B14F-4D97-AF65-F5344CB8AC3E}">
        <p14:creationId xmlns:p14="http://schemas.microsoft.com/office/powerpoint/2010/main" val="389210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F1A54-7687-51C4-53B1-372DB185E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3451193-D3DC-205A-A124-42D7D563291C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72EAAC-DBD4-F032-D0DE-E8916ECDC549}"/>
              </a:ext>
            </a:extLst>
          </p:cNvPr>
          <p:cNvSpPr txBox="1"/>
          <p:nvPr/>
        </p:nvSpPr>
        <p:spPr>
          <a:xfrm>
            <a:off x="-40714" y="347830"/>
            <a:ext cx="12232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RQ08 -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as interações nos PRs e o número de revisões realizadas 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2CA4B6-37FE-D192-A8ED-92044A2C4288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48832D-D5B4-5467-E0E4-DC0383E7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" y="1804872"/>
            <a:ext cx="4125940" cy="30671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8582BDB-BAA6-9D03-1C0F-B65CD103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36" y="1802920"/>
            <a:ext cx="4125628" cy="30691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C062B6D-71DA-A95F-4070-7A52C631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1880298"/>
            <a:ext cx="3943115" cy="28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815B-199A-BFE8-F154-CF00EF2A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46886D1-9B17-1DA7-5B0F-6B8CD9650C8C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612979-0C31-2CCA-E04D-D097E5481AA3}"/>
              </a:ext>
            </a:extLst>
          </p:cNvPr>
          <p:cNvSpPr txBox="1"/>
          <p:nvPr/>
        </p:nvSpPr>
        <p:spPr>
          <a:xfrm>
            <a:off x="0" y="314326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Hipóteses </a:t>
            </a:r>
            <a:r>
              <a:rPr lang="pt-BR" sz="2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informais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838448-3484-6168-3B1A-22DBDABF87E6}"/>
              </a:ext>
            </a:extLst>
          </p:cNvPr>
          <p:cNvSpPr txBox="1"/>
          <p:nvPr/>
        </p:nvSpPr>
        <p:spPr>
          <a:xfrm>
            <a:off x="61681" y="775954"/>
            <a:ext cx="11945275" cy="638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700" b="1" dirty="0"/>
              <a:t>RQ 01: </a:t>
            </a:r>
            <a:r>
              <a:rPr lang="pt-BR" sz="1700" dirty="0"/>
              <a:t>Relação entre o tamanho dos PRs e o feedback final das revisões.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menores têm maior probabilidade de serem aprovados.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não suportam </a:t>
            </a:r>
            <a:r>
              <a:rPr lang="pt-BR" sz="1700" dirty="0"/>
              <a:t>completamente nossa hipótese. A correlação entre o tamanho do PR e sua aprovação não foi tão forte ou significativa como esperávamos.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algn="just"/>
            <a:r>
              <a:rPr lang="pt-BR" sz="1700" b="1" dirty="0"/>
              <a:t>RQ 02</a:t>
            </a:r>
            <a:r>
              <a:rPr lang="pt-BR" sz="1700" dirty="0"/>
              <a:t>: Relação entre o tempo de análise dos PRs e o feedback final das revisões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que levam mais tempo para serem analisados têm menor probabilidade de serem aprovados.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suportam </a:t>
            </a:r>
            <a:r>
              <a:rPr lang="pt-BR" sz="1700" dirty="0"/>
              <a:t>nossa hipótese. </a:t>
            </a:r>
            <a:r>
              <a:rPr lang="pt-BR" sz="1700" u="sng" dirty="0"/>
              <a:t>PRs que levam mais tempo para serem analisados têm menor probabilidade de serem aprovados.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algn="just"/>
            <a:r>
              <a:rPr lang="pt-BR" sz="1700" b="1" dirty="0"/>
              <a:t>RQ 03</a:t>
            </a:r>
            <a:r>
              <a:rPr lang="pt-BR" sz="1700" dirty="0"/>
              <a:t>: Relação entre a descrição dos PRs e o feedback final das revisões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com descrições mais detalhadas têm maior probabilidade de serem aprovados.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suportam</a:t>
            </a:r>
            <a:r>
              <a:rPr lang="pt-BR" sz="1700" dirty="0"/>
              <a:t> nossa hipótese. </a:t>
            </a:r>
            <a:r>
              <a:rPr lang="pt-BR" sz="1700" u="sng" dirty="0"/>
              <a:t>PRs com descrições mais detalhadas têm maior probabilidade de serem aprovados.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u="sng" dirty="0"/>
          </a:p>
          <a:p>
            <a:pPr algn="just"/>
            <a:r>
              <a:rPr lang="pt-BR" sz="1700" b="1" dirty="0"/>
              <a:t>RQ 04</a:t>
            </a:r>
            <a:r>
              <a:rPr lang="pt-BR" sz="1700" dirty="0"/>
              <a:t>: Relação entre as interações nos PRs e o feedback final das revisões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com mais interações têm maior probabilidade de serem aprovados.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não suportam </a:t>
            </a:r>
            <a:r>
              <a:rPr lang="pt-BR" sz="1700" dirty="0"/>
              <a:t>nossa hipótese. </a:t>
            </a:r>
            <a:r>
              <a:rPr lang="pt-BR" sz="1700" u="sng" dirty="0"/>
              <a:t>As correlações entre as métricas de interação e a aprovação do PR não foram tão fortes ou significativas como esperávamos.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024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6168B-E04D-B740-FC71-8404EA11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31001C5-B232-5A40-3E59-07089D2B44AD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873B810-9A16-E12F-E4F3-EDEF2FD40BBD}"/>
              </a:ext>
            </a:extLst>
          </p:cNvPr>
          <p:cNvSpPr txBox="1"/>
          <p:nvPr/>
        </p:nvSpPr>
        <p:spPr>
          <a:xfrm>
            <a:off x="0" y="314326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Hipóteses </a:t>
            </a:r>
            <a:r>
              <a:rPr lang="pt-BR" sz="2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informais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4543E4-AF3D-2111-D805-C1C0DD2A195F}"/>
              </a:ext>
            </a:extLst>
          </p:cNvPr>
          <p:cNvSpPr txBox="1"/>
          <p:nvPr/>
        </p:nvSpPr>
        <p:spPr>
          <a:xfrm>
            <a:off x="61681" y="718814"/>
            <a:ext cx="11945275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700" b="1" dirty="0"/>
              <a:t>RQ 05</a:t>
            </a:r>
            <a:r>
              <a:rPr lang="pt-BR" sz="1700" dirty="0"/>
              <a:t>: Relação entre o tamanho dos PRs e o número de revisões realizadas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maiores requerem mais revisões.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suportam</a:t>
            </a:r>
            <a:r>
              <a:rPr lang="pt-BR" sz="1700" dirty="0"/>
              <a:t> nossa hipótese. </a:t>
            </a:r>
            <a:r>
              <a:rPr lang="pt-BR" sz="1700" u="sng" dirty="0"/>
              <a:t>PRs maiores tendem a requerer mais revisões, possivelmente porque contêm mais código a ser analisado e mais problemas potenciais a serem identificados.</a:t>
            </a:r>
          </a:p>
          <a:p>
            <a:pPr algn="just"/>
            <a:endParaRPr lang="pt-BR" sz="1700" dirty="0"/>
          </a:p>
          <a:p>
            <a:pPr algn="just"/>
            <a:r>
              <a:rPr lang="pt-BR" sz="1700" b="1" dirty="0"/>
              <a:t>RQ 06</a:t>
            </a:r>
            <a:r>
              <a:rPr lang="pt-BR" sz="1700" dirty="0"/>
              <a:t>: Relação entre o tempo de análise dos PRs e o número de revisões realizadas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que levam mais tempo para serem analisados têm mais revisões.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suportam </a:t>
            </a:r>
            <a:r>
              <a:rPr lang="pt-BR" sz="1700" dirty="0"/>
              <a:t>nossa hipótese. </a:t>
            </a:r>
            <a:r>
              <a:rPr lang="pt-BR" sz="1700" u="sng" dirty="0"/>
              <a:t>PRs que levam mais tempo para serem analisados têm mais revisões, possivelmente porque revisões adicionais são necessárias para resolver problemas identificados.</a:t>
            </a:r>
          </a:p>
          <a:p>
            <a:pPr algn="just"/>
            <a:endParaRPr lang="pt-BR" sz="1700" dirty="0"/>
          </a:p>
          <a:p>
            <a:pPr algn="just"/>
            <a:r>
              <a:rPr lang="pt-BR" sz="1700" b="1" dirty="0"/>
              <a:t>RQ 07</a:t>
            </a:r>
            <a:r>
              <a:rPr lang="pt-BR" sz="1700" dirty="0"/>
              <a:t>: Relação entre a descrição dos PRs e o número de revisões realizadas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com descrições mais detalhadas têm menos revisões.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não suportam </a:t>
            </a:r>
            <a:r>
              <a:rPr lang="pt-BR" sz="1700" dirty="0"/>
              <a:t>nossa hipótese. A correlação entre o tamanho da descrição e o número de revisões não foi negativa ou significativa como esperávamos.</a:t>
            </a:r>
          </a:p>
          <a:p>
            <a:pPr algn="just"/>
            <a:endParaRPr lang="pt-BR" sz="1700" dirty="0"/>
          </a:p>
          <a:p>
            <a:pPr algn="just"/>
            <a:r>
              <a:rPr lang="pt-BR" sz="1700" b="1" dirty="0"/>
              <a:t>RQ 08</a:t>
            </a:r>
            <a:r>
              <a:rPr lang="pt-BR" sz="1700" dirty="0"/>
              <a:t>: Relação entre as interações nos PRs e o número de revisões realizadas</a:t>
            </a:r>
          </a:p>
          <a:p>
            <a:pPr algn="just"/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b="1" dirty="0"/>
              <a:t>Hipótese</a:t>
            </a:r>
            <a:r>
              <a:rPr lang="pt-BR" sz="1700" dirty="0"/>
              <a:t>: PRs com mais interações têm mais revisões.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Os resultados </a:t>
            </a:r>
            <a:r>
              <a:rPr lang="pt-BR" sz="1700" u="sng" dirty="0"/>
              <a:t>suportam</a:t>
            </a:r>
            <a:r>
              <a:rPr lang="pt-BR" sz="1700" dirty="0"/>
              <a:t> nossa hipótese. </a:t>
            </a:r>
            <a:r>
              <a:rPr lang="pt-BR" sz="1700" u="sng" dirty="0"/>
              <a:t>PRs com mais interações têm mais revisões, possivelmente porque cada revisão gera comentários e discussões que podem levar a revisões adicionais.</a:t>
            </a:r>
          </a:p>
        </p:txBody>
      </p:sp>
    </p:spTree>
    <p:extLst>
      <p:ext uri="{BB962C8B-B14F-4D97-AF65-F5344CB8AC3E}">
        <p14:creationId xmlns:p14="http://schemas.microsoft.com/office/powerpoint/2010/main" val="209907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36E37-CE58-2CAC-A521-CFC4B2E06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168D1AB-86A7-7119-6644-DA6AC2CD88E0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92FAB5-915D-544B-CD72-0CE09E1B2CCE}"/>
              </a:ext>
            </a:extLst>
          </p:cNvPr>
          <p:cNvSpPr txBox="1"/>
          <p:nvPr/>
        </p:nvSpPr>
        <p:spPr>
          <a:xfrm>
            <a:off x="0" y="314326"/>
            <a:ext cx="1206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Conclusão</a:t>
            </a:r>
            <a:endParaRPr lang="pt-BR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8B6893-ECD2-52A5-2BC7-C39EBD9B40A0}"/>
              </a:ext>
            </a:extLst>
          </p:cNvPr>
          <p:cNvSpPr txBox="1"/>
          <p:nvPr/>
        </p:nvSpPr>
        <p:spPr>
          <a:xfrm>
            <a:off x="99090" y="1276017"/>
            <a:ext cx="119452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Com base nos resultados, podemos sugerir as seguintes práticas para melhorar a aprovação de PRs: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/>
              <a:t>Manter os PRs pequenos, afetando poucos arquivos e com poucas linhas alteradas.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/>
              <a:t>Incluir descrições detalhadas e claras, explicando o propósito e o contexto do PR.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/>
              <a:t>Promover interações construtivas durante o processo de revisão, respondendo prontamente aos comentários.</a:t>
            </a:r>
          </a:p>
          <a:p>
            <a:pPr algn="just"/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000" dirty="0"/>
              <a:t>Evitar PRs que levem muito tempo para serem analisados, dividindo mudanças grandes em PRs menores e mais focados.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Esperamos que estes insights ajudem desenvolvedores e mantenedores de </a:t>
            </a:r>
            <a:r>
              <a:rPr lang="pt-BR" sz="2000" i="1" dirty="0"/>
              <a:t>projetos open source </a:t>
            </a:r>
            <a:r>
              <a:rPr lang="pt-BR" sz="2000" dirty="0"/>
              <a:t>a otimizar seus processos de </a:t>
            </a:r>
            <a:r>
              <a:rPr lang="pt-BR" sz="2000" i="1" dirty="0"/>
              <a:t>code review</a:t>
            </a:r>
            <a:r>
              <a:rPr lang="pt-BR" sz="2000" dirty="0"/>
              <a:t>, melhorando a qualidade do código e a experiência dos contribuidores.</a:t>
            </a:r>
          </a:p>
        </p:txBody>
      </p:sp>
    </p:spTree>
    <p:extLst>
      <p:ext uri="{BB962C8B-B14F-4D97-AF65-F5344CB8AC3E}">
        <p14:creationId xmlns:p14="http://schemas.microsoft.com/office/powerpoint/2010/main" val="383514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ota adesiva branca com agradecimento e alfinete vermelho em papelão azul">
            <a:extLst>
              <a:ext uri="{FF2B5EF4-FFF2-40B4-BE49-F238E27FC236}">
                <a16:creationId xmlns:a16="http://schemas.microsoft.com/office/drawing/2014/main" id="{D85864B3-FCAA-FDE9-8049-065178CB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011A1-23E7-A3BB-9AE0-17A62002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id="{FBD401F1-8B8F-DDC5-ED88-4F4CE2BB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1" r="3551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F0DF91-E9E6-BA16-0652-7CE02F9AE249}"/>
              </a:ext>
            </a:extLst>
          </p:cNvPr>
          <p:cNvSpPr txBox="1"/>
          <p:nvPr/>
        </p:nvSpPr>
        <p:spPr>
          <a:xfrm>
            <a:off x="6513788" y="2719066"/>
            <a:ext cx="4840010" cy="1424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pt-BR" sz="3700" b="1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6E544F-0583-968C-E8D7-F947C2ACC69E}"/>
              </a:ext>
            </a:extLst>
          </p:cNvPr>
          <p:cNvSpPr txBox="1"/>
          <p:nvPr/>
        </p:nvSpPr>
        <p:spPr>
          <a:xfrm>
            <a:off x="6927952" y="2719066"/>
            <a:ext cx="36397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Interpretação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271036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8F51-CE43-F2B6-7F18-26B892A5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ED85552-A31C-8E22-1B7B-5AE4A82B7DC8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E9BD6D-8B1C-7461-3311-9452CE1D0902}"/>
              </a:ext>
            </a:extLst>
          </p:cNvPr>
          <p:cNvSpPr txBox="1"/>
          <p:nvPr/>
        </p:nvSpPr>
        <p:spPr>
          <a:xfrm>
            <a:off x="-40714" y="347830"/>
            <a:ext cx="1206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Critérios coleta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F00BAA-7D85-117E-81E7-19080CC9CDB2}"/>
              </a:ext>
            </a:extLst>
          </p:cNvPr>
          <p:cNvSpPr txBox="1"/>
          <p:nvPr/>
        </p:nvSpPr>
        <p:spPr>
          <a:xfrm>
            <a:off x="295275" y="1414137"/>
            <a:ext cx="11732649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Critérios para seleção de PRs submetidos a repositórios:</a:t>
            </a:r>
          </a:p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285750" algn="just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pt-BR" sz="24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 repositórios mais populares do GitHub;</a:t>
            </a:r>
          </a:p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285750" algn="just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pt-BR" sz="24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 possuam pelos menos 100 PRs;</a:t>
            </a:r>
          </a:p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285750" algn="just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 status MERGED ou CLOSED</a:t>
            </a:r>
            <a:r>
              <a:rPr lang="pt-BR" sz="24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285750" algn="just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pt-BR" sz="24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 pelo menos uma revisão;</a:t>
            </a:r>
          </a:p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285750" algn="just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pt-BR" sz="2400" noProof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cuja revisão levou pelo menos uma hora.</a:t>
            </a:r>
          </a:p>
        </p:txBody>
      </p:sp>
    </p:spTree>
    <p:extLst>
      <p:ext uri="{BB962C8B-B14F-4D97-AF65-F5344CB8AC3E}">
        <p14:creationId xmlns:p14="http://schemas.microsoft.com/office/powerpoint/2010/main" val="255504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EEBF5-4774-9085-8219-FEDD7798C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142D00-11F6-C7EC-2D7D-029A15B7F66F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515AEC-E03A-7433-7FED-C1BEB0688E2B}"/>
              </a:ext>
            </a:extLst>
          </p:cNvPr>
          <p:cNvSpPr txBox="1"/>
          <p:nvPr/>
        </p:nvSpPr>
        <p:spPr>
          <a:xfrm>
            <a:off x="-40714" y="347830"/>
            <a:ext cx="1206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RQ01 -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o tamanho dos PRs e o feedback final das revisões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C8E66BF-D953-9EF4-E97B-7CFF1061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" y="936099"/>
            <a:ext cx="11787188" cy="42505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4A0FC28-87F9-C0D5-6568-F8E1F39EE017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1FDD01-4019-EE24-C791-7ACEE857C447}"/>
              </a:ext>
            </a:extLst>
          </p:cNvPr>
          <p:cNvSpPr txBox="1"/>
          <p:nvPr/>
        </p:nvSpPr>
        <p:spPr>
          <a:xfrm>
            <a:off x="110613" y="5305553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Número de arquivos alterados x status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0.0588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5.6406e-102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Insignificante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774F1-0DF9-5CD2-83E3-ECE754E4CE44}"/>
              </a:ext>
            </a:extLst>
          </p:cNvPr>
          <p:cNvSpPr txBox="1"/>
          <p:nvPr/>
        </p:nvSpPr>
        <p:spPr>
          <a:xfrm>
            <a:off x="4145759" y="5276979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Linhas adicionadas x status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0.0104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1.4940e-04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Insignificante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364D48-2009-451B-5515-392347B775C4}"/>
              </a:ext>
            </a:extLst>
          </p:cNvPr>
          <p:cNvSpPr txBox="1"/>
          <p:nvPr/>
        </p:nvSpPr>
        <p:spPr>
          <a:xfrm>
            <a:off x="8109465" y="5248407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Linhas removidas x status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0.0889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4.7984e-231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Insignificante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</p:spTree>
    <p:extLst>
      <p:ext uri="{BB962C8B-B14F-4D97-AF65-F5344CB8AC3E}">
        <p14:creationId xmlns:p14="http://schemas.microsoft.com/office/powerpoint/2010/main" val="141924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067B-C44D-4533-87EF-D252A52A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9F9B609-D10D-7AED-566A-637B4D19C5C7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6FF0F9-0221-026B-2868-E1C9A26C26D0}"/>
              </a:ext>
            </a:extLst>
          </p:cNvPr>
          <p:cNvSpPr txBox="1"/>
          <p:nvPr/>
        </p:nvSpPr>
        <p:spPr>
          <a:xfrm>
            <a:off x="-40714" y="347830"/>
            <a:ext cx="1206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RQ01 -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o tamanho dos PRs e o feedback final das revisões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057320-B239-6570-6199-E4B563CE1838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B0BFA1-731F-AADF-B48C-60776FCC868A}"/>
              </a:ext>
            </a:extLst>
          </p:cNvPr>
          <p:cNvSpPr txBox="1"/>
          <p:nvPr/>
        </p:nvSpPr>
        <p:spPr>
          <a:xfrm>
            <a:off x="642938" y="2087501"/>
            <a:ext cx="43719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Estatísticas descritivas (medianas):</a:t>
            </a:r>
          </a:p>
          <a:p>
            <a:endParaRPr lang="pt-BR" dirty="0"/>
          </a:p>
          <a:p>
            <a:r>
              <a:rPr lang="pt-BR" dirty="0"/>
              <a:t>- PRs mesclados (MERGED):</a:t>
            </a:r>
          </a:p>
          <a:p>
            <a:endParaRPr lang="pt-BR" dirty="0"/>
          </a:p>
          <a:p>
            <a:r>
              <a:rPr lang="pt-BR" dirty="0"/>
              <a:t>  - Arquivos alterados: 2.00</a:t>
            </a:r>
          </a:p>
          <a:p>
            <a:r>
              <a:rPr lang="pt-BR" dirty="0"/>
              <a:t>  - Linhas adicionadas: 18.00</a:t>
            </a:r>
          </a:p>
          <a:p>
            <a:r>
              <a:rPr lang="pt-BR" dirty="0"/>
              <a:t>  - Linhas removidas: 5.00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- PRs fechados sem merge (CLOSED):</a:t>
            </a:r>
          </a:p>
          <a:p>
            <a:r>
              <a:rPr lang="pt-BR" dirty="0"/>
              <a:t>  </a:t>
            </a:r>
          </a:p>
          <a:p>
            <a:r>
              <a:rPr lang="pt-BR" dirty="0"/>
              <a:t>- Arquivos alterados: 2.00</a:t>
            </a:r>
          </a:p>
          <a:p>
            <a:r>
              <a:rPr lang="pt-BR" dirty="0"/>
              <a:t>  - Linhas adicionadas: 18.00</a:t>
            </a:r>
          </a:p>
          <a:p>
            <a:r>
              <a:rPr lang="pt-BR" dirty="0"/>
              <a:t>  - Linhas removidas: 2.00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287A8C-D2D3-E2E8-F491-F47B25B4DD31}"/>
              </a:ext>
            </a:extLst>
          </p:cNvPr>
          <p:cNvSpPr txBox="1"/>
          <p:nvPr/>
        </p:nvSpPr>
        <p:spPr>
          <a:xfrm>
            <a:off x="6686549" y="2087501"/>
            <a:ext cx="4686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Estatísticas descritivas (média):</a:t>
            </a:r>
          </a:p>
          <a:p>
            <a:endParaRPr lang="pt-BR" dirty="0"/>
          </a:p>
          <a:p>
            <a:r>
              <a:rPr lang="pt-BR" dirty="0"/>
              <a:t>- PRs mesclados (MERGED):</a:t>
            </a:r>
          </a:p>
          <a:p>
            <a:r>
              <a:rPr lang="pt-BR" dirty="0"/>
              <a:t>  </a:t>
            </a:r>
          </a:p>
          <a:p>
            <a:r>
              <a:rPr lang="pt-BR" dirty="0"/>
              <a:t>- Arquivos alterados: 8.95</a:t>
            </a:r>
          </a:p>
          <a:p>
            <a:r>
              <a:rPr lang="pt-BR" dirty="0"/>
              <a:t>  - Linhas adicionadas: 287.06</a:t>
            </a:r>
          </a:p>
          <a:p>
            <a:r>
              <a:rPr lang="pt-BR" dirty="0"/>
              <a:t>  - Linhas removidas: 5.00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- PRs fechados sem merge (CLOSED):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- Arquivos alterados: 19.88</a:t>
            </a:r>
          </a:p>
          <a:p>
            <a:r>
              <a:rPr lang="pt-BR" dirty="0"/>
              <a:t>  - Linhas adicionadas: 814.51</a:t>
            </a:r>
          </a:p>
          <a:p>
            <a:r>
              <a:rPr lang="pt-BR" dirty="0"/>
              <a:t>  - Linhas removidas: 930.39</a:t>
            </a:r>
          </a:p>
        </p:txBody>
      </p:sp>
    </p:spTree>
    <p:extLst>
      <p:ext uri="{BB962C8B-B14F-4D97-AF65-F5344CB8AC3E}">
        <p14:creationId xmlns:p14="http://schemas.microsoft.com/office/powerpoint/2010/main" val="102363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6BF9-2DFC-93CA-21C1-00303DE1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5F3B48C-399D-B02A-423C-BEED0D040B77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844609-EB55-0D23-BB28-B5FD5F685E48}"/>
              </a:ext>
            </a:extLst>
          </p:cNvPr>
          <p:cNvSpPr txBox="1"/>
          <p:nvPr/>
        </p:nvSpPr>
        <p:spPr>
          <a:xfrm>
            <a:off x="-40714" y="347830"/>
            <a:ext cx="1206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RQ02 -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o tempo de análise dos PRs e o feedback final das revisões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42135F-078F-E2C0-9F0C-ADB33FCC8307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436D4E-8A2F-92B4-798E-A56A9100B4E0}"/>
              </a:ext>
            </a:extLst>
          </p:cNvPr>
          <p:cNvSpPr txBox="1"/>
          <p:nvPr/>
        </p:nvSpPr>
        <p:spPr>
          <a:xfrm>
            <a:off x="6246687" y="5905301"/>
            <a:ext cx="5123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PRs mesclados (MERGED): 30.54 horas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PRs fechados sem merge (CLOSED): 226.54 horas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0D5189-3384-74B4-B1EE-8521EC2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0" y="715997"/>
            <a:ext cx="6540920" cy="504997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8CC9B9-E248-73B9-B164-80AA5E89C07D}"/>
              </a:ext>
            </a:extLst>
          </p:cNvPr>
          <p:cNvSpPr txBox="1"/>
          <p:nvPr/>
        </p:nvSpPr>
        <p:spPr>
          <a:xfrm>
            <a:off x="1122309" y="5593778"/>
            <a:ext cx="4186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-0.2376</a:t>
            </a:r>
          </a:p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1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1DB8-30E4-D293-5659-8702B02C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A68340E-5218-EFF6-B298-6FD530178B38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0E90A2-016C-6312-7A2E-532617BF949B}"/>
              </a:ext>
            </a:extLst>
          </p:cNvPr>
          <p:cNvSpPr txBox="1"/>
          <p:nvPr/>
        </p:nvSpPr>
        <p:spPr>
          <a:xfrm>
            <a:off x="-40714" y="347830"/>
            <a:ext cx="1206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RQ03 -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 a descrição dos PRs e o feedback final das revisões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CDCEA1-3371-BD71-CA3B-2B9C518A2D2C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2C2BA3-7118-C7BE-5DF6-18BDD877414B}"/>
              </a:ext>
            </a:extLst>
          </p:cNvPr>
          <p:cNvSpPr txBox="1"/>
          <p:nvPr/>
        </p:nvSpPr>
        <p:spPr>
          <a:xfrm>
            <a:off x="617824" y="5309841"/>
            <a:ext cx="4711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0.0286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1.6337e-25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Insignificante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53BA36-A8AB-6D59-02EF-BB6B6D9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7" y="1261737"/>
            <a:ext cx="4779684" cy="37958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A062DD3-1A80-47ED-2325-DC10CD39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3" y="1133957"/>
            <a:ext cx="5446758" cy="405266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7A96A7-7D9D-CF5A-757A-D586483C02BC}"/>
              </a:ext>
            </a:extLst>
          </p:cNvPr>
          <p:cNvSpPr txBox="1"/>
          <p:nvPr/>
        </p:nvSpPr>
        <p:spPr>
          <a:xfrm>
            <a:off x="5673683" y="5572638"/>
            <a:ext cx="5656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- PRs mesclados (MERGED): 450.00 caracteres</a:t>
            </a:r>
          </a:p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- PRs fechados sem merge (CLOSED): 356.00 caracteres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5A99-1076-3D92-62BA-135D5F9A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1425A93-A70F-27DA-6F6F-C9E1E5FB2625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2A27F6-1A22-978F-7930-F5EEA3A005C1}"/>
              </a:ext>
            </a:extLst>
          </p:cNvPr>
          <p:cNvSpPr txBox="1"/>
          <p:nvPr/>
        </p:nvSpPr>
        <p:spPr>
          <a:xfrm>
            <a:off x="-40714" y="347830"/>
            <a:ext cx="1206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RQ04 -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 as interações nos PRs e o feedback final das revisões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2913D4-3D87-3909-E924-A5A128493C1C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B0E9118-CBD9-A6F6-F91B-1EE0B93B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539"/>
            <a:ext cx="12192000" cy="4395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35C28B-897C-4377-8661-07F673E5B549}"/>
              </a:ext>
            </a:extLst>
          </p:cNvPr>
          <p:cNvSpPr txBox="1"/>
          <p:nvPr/>
        </p:nvSpPr>
        <p:spPr>
          <a:xfrm>
            <a:off x="110613" y="5276977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Número participantes x status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-0.0578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1.4209e-98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Insignificante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68A7E62-F49E-5B57-C02B-12ED99AF72A0}"/>
              </a:ext>
            </a:extLst>
          </p:cNvPr>
          <p:cNvSpPr txBox="1"/>
          <p:nvPr/>
        </p:nvSpPr>
        <p:spPr>
          <a:xfrm>
            <a:off x="4145759" y="5276979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Número comentários x status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-0.1762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500284-47B1-CDA2-6B7F-9DA01E4C4876}"/>
              </a:ext>
            </a:extLst>
          </p:cNvPr>
          <p:cNvSpPr txBox="1"/>
          <p:nvPr/>
        </p:nvSpPr>
        <p:spPr>
          <a:xfrm>
            <a:off x="8024276" y="5262693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Número comentários revisão x status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-0.1090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</p:spTree>
    <p:extLst>
      <p:ext uri="{BB962C8B-B14F-4D97-AF65-F5344CB8AC3E}">
        <p14:creationId xmlns:p14="http://schemas.microsoft.com/office/powerpoint/2010/main" val="121838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677BF-AB16-0927-64F7-E11C68C1D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9642EC9-DD60-4CF8-D191-85F2DCD0DA72}"/>
              </a:ext>
            </a:extLst>
          </p:cNvPr>
          <p:cNvSpPr txBox="1"/>
          <p:nvPr/>
        </p:nvSpPr>
        <p:spPr>
          <a:xfrm>
            <a:off x="142875" y="1261737"/>
            <a:ext cx="11787188" cy="508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49E7D5-67A3-F32D-9750-3472AC4FE1D9}"/>
              </a:ext>
            </a:extLst>
          </p:cNvPr>
          <p:cNvSpPr txBox="1"/>
          <p:nvPr/>
        </p:nvSpPr>
        <p:spPr>
          <a:xfrm>
            <a:off x="-40714" y="347830"/>
            <a:ext cx="1206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RQ05 - 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elação entre o tamanho dos PRs e o número de revisões realizadas </a:t>
            </a:r>
            <a:endParaRPr lang="pt-BR" sz="2000" b="1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BF7CB-BCB1-11FB-58DE-719A0457AFD4}"/>
              </a:ext>
            </a:extLst>
          </p:cNvPr>
          <p:cNvSpPr txBox="1"/>
          <p:nvPr/>
        </p:nvSpPr>
        <p:spPr>
          <a:xfrm>
            <a:off x="170144" y="5186621"/>
            <a:ext cx="11732649" cy="125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algn="just">
              <a:lnSpc>
                <a:spcPct val="90000"/>
              </a:lnSpc>
              <a:spcAft>
                <a:spcPts val="600"/>
              </a:spcAft>
              <a:buSzPct val="75000"/>
              <a:tabLst>
                <a:tab pos="457200" algn="l"/>
              </a:tabLst>
            </a:pPr>
            <a:endParaRPr lang="pt-BR" sz="2400" noProof="0" dirty="0"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453F7E-F589-2DD1-D37C-4478611511DE}"/>
              </a:ext>
            </a:extLst>
          </p:cNvPr>
          <p:cNvSpPr txBox="1"/>
          <p:nvPr/>
        </p:nvSpPr>
        <p:spPr>
          <a:xfrm>
            <a:off x="110613" y="5276977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Arquivos alterados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0.2550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B74E9B-0A2F-FA7D-4502-FD5F58E19C94}"/>
              </a:ext>
            </a:extLst>
          </p:cNvPr>
          <p:cNvSpPr txBox="1"/>
          <p:nvPr/>
        </p:nvSpPr>
        <p:spPr>
          <a:xfrm>
            <a:off x="4145759" y="5276979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Linhas adicionadas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0.3150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Moderada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EA54F13-B94C-86C0-6E5B-96FD463E117F}"/>
              </a:ext>
            </a:extLst>
          </p:cNvPr>
          <p:cNvSpPr txBox="1"/>
          <p:nvPr/>
        </p:nvSpPr>
        <p:spPr>
          <a:xfrm>
            <a:off x="8024276" y="5262693"/>
            <a:ext cx="377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Linhas removidas x nº revisões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Coeficiente de correlação: 0.1627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P-valor: 0.0000e+00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Interpretação: Fraca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Estatisticamente significativo: Sim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1D95210-637D-E845-C530-9C4D7534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838"/>
            <a:ext cx="12192000" cy="43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19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TM02892315[[fn=Cacho]]</Template>
  <TotalTime>938</TotalTime>
  <Words>1318</Words>
  <Application>Microsoft Office PowerPoint</Application>
  <PresentationFormat>Widescreen</PresentationFormat>
  <Paragraphs>193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Times New Roman</vt:lpstr>
      <vt:lpstr>Wingdings</vt:lpstr>
      <vt:lpstr>Tema do Office</vt:lpstr>
      <vt:lpstr>Caracterizando a atividade de code review no github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de Campos Nolasco</dc:creator>
  <cp:lastModifiedBy>Nataniel Peixoto</cp:lastModifiedBy>
  <cp:revision>32</cp:revision>
  <dcterms:created xsi:type="dcterms:W3CDTF">2025-02-20T17:41:50Z</dcterms:created>
  <dcterms:modified xsi:type="dcterms:W3CDTF">2025-04-27T22:50:51Z</dcterms:modified>
</cp:coreProperties>
</file>